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6" r:id="rId11"/>
    <p:sldId id="264" r:id="rId12"/>
    <p:sldId id="265" r:id="rId13"/>
    <p:sldId id="268" r:id="rId14"/>
    <p:sldId id="278" r:id="rId15"/>
    <p:sldId id="269" r:id="rId16"/>
    <p:sldId id="270" r:id="rId17"/>
    <p:sldId id="271" r:id="rId18"/>
    <p:sldId id="279" r:id="rId19"/>
    <p:sldId id="273" r:id="rId20"/>
    <p:sldId id="275" r:id="rId21"/>
    <p:sldId id="274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63861" autoAdjust="0"/>
  </p:normalViewPr>
  <p:slideViewPr>
    <p:cSldViewPr>
      <p:cViewPr varScale="1">
        <p:scale>
          <a:sx n="59" d="100"/>
          <a:sy n="59" d="100"/>
        </p:scale>
        <p:origin x="21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25FF0-6541-458C-A4E0-7040778830E2}" type="datetimeFigureOut">
              <a:rPr lang="en-US" smtClean="0"/>
              <a:pPr/>
              <a:t>7/25/2015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755B2-8DA9-4E4E-A2D4-BFF97679C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9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Turbulent Life Story</a:t>
            </a:r>
            <a:r>
              <a:rPr lang="en-US" baseline="0" dirty="0" smtClean="0"/>
              <a:t> of Joab is intertwined with David</a:t>
            </a:r>
          </a:p>
          <a:p>
            <a:pPr>
              <a:buFontTx/>
              <a:buChar char="-"/>
            </a:pPr>
            <a:r>
              <a:rPr lang="en-US" baseline="0" dirty="0" smtClean="0"/>
              <a:t>David is of course the primary character, but for these classes Joab is our primary interest</a:t>
            </a:r>
          </a:p>
          <a:p>
            <a:pPr>
              <a:buFontTx/>
              <a:buChar char="-"/>
            </a:pPr>
            <a:r>
              <a:rPr lang="en-US" baseline="0" dirty="0" smtClean="0"/>
              <a:t>we are going to set the two men in parallel, and learn what made them so different</a:t>
            </a:r>
          </a:p>
          <a:p>
            <a:pPr>
              <a:buFontTx/>
              <a:buChar char="-"/>
            </a:pPr>
            <a:r>
              <a:rPr lang="en-US" baseline="0" dirty="0" smtClean="0"/>
              <a:t>Success and Failure; Spiritual Lessons</a:t>
            </a:r>
          </a:p>
          <a:p>
            <a:pPr>
              <a:buFontTx/>
              <a:buChar char="-"/>
            </a:pPr>
            <a:r>
              <a:rPr lang="en-US" baseline="0" dirty="0" smtClean="0"/>
              <a:t>Important moral and ethical </a:t>
            </a:r>
            <a:r>
              <a:rPr lang="en-US" b="0" baseline="0" dirty="0" smtClean="0"/>
              <a:t>questions</a:t>
            </a:r>
          </a:p>
          <a:p>
            <a:pPr>
              <a:buFontTx/>
              <a:buChar char="-"/>
            </a:pPr>
            <a:endParaRPr lang="en-US" b="0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(Pics 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Holy Land, c. 1000 - 600 BC. Long bronze spear point with leaf-shaped blade</a:t>
            </a:r>
            <a:r>
              <a:rPr lang="en-US" baseline="0" dirty="0" smtClean="0"/>
              <a:t>)</a:t>
            </a:r>
          </a:p>
          <a:p>
            <a:pPr>
              <a:buFontTx/>
              <a:buChar char="-"/>
            </a:pPr>
            <a:r>
              <a:rPr lang="en-US" baseline="0" dirty="0" smtClean="0"/>
              <a:t>http://www.ancientresource.com/lots/holyland_artifacts/holy-land-weapons.html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93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-I Sam 22:4, 5 (Mizpeh in Moab); I Sam 23:14, 19 (Horesh in Ziph); I Sam 23:29, 24:22 (En</a:t>
            </a:r>
            <a:r>
              <a:rPr lang="en-US" baseline="0" dirty="0" smtClean="0"/>
              <a:t> Gedi</a:t>
            </a:r>
            <a:r>
              <a:rPr lang="en-US" dirty="0" smtClean="0"/>
              <a:t>); I Chron 12:8, 16 (</a:t>
            </a:r>
            <a:r>
              <a:rPr lang="en-US" dirty="0" err="1" smtClean="0"/>
              <a:t>Ziklag</a:t>
            </a:r>
            <a:r>
              <a:rPr lang="en-US" dirty="0" smtClean="0"/>
              <a:t>)</a:t>
            </a:r>
          </a:p>
          <a:p>
            <a:r>
              <a:rPr lang="en-US" baseline="0" dirty="0" smtClean="0"/>
              <a:t>-David is a wanted fugitive, searching for strategic advantage and safety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51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-Exceptional accomplishments in battle</a:t>
            </a:r>
          </a:p>
          <a:p>
            <a:r>
              <a:rPr lang="en-US" baseline="0" dirty="0" smtClean="0"/>
              <a:t>-including David’s ‘brothers and all his father’s house’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David is a REAL LIFE Robin Hood!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0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-Among these are the sons of Zeruiah</a:t>
            </a:r>
          </a:p>
          <a:p>
            <a:r>
              <a:rPr lang="en-US" dirty="0" smtClean="0"/>
              <a:t>-These</a:t>
            </a:r>
            <a:r>
              <a:rPr lang="en-US" baseline="0" dirty="0" smtClean="0"/>
              <a:t> three play a prominent role in the rest of Davids life</a:t>
            </a:r>
          </a:p>
          <a:p>
            <a:r>
              <a:rPr lang="en-US" baseline="0" dirty="0" smtClean="0"/>
              <a:t>-Cunning, proud, dangerous, dedicated</a:t>
            </a:r>
          </a:p>
          <a:p>
            <a:r>
              <a:rPr lang="en-US" baseline="0" dirty="0" smtClean="0"/>
              <a:t>-They don’t play games! No three stooges!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77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-Keilah robbed by Philistines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-This is David’s first offensive since leaving his military post and losing favor with Saul</a:t>
            </a:r>
            <a:endParaRPr lang="en-US" dirty="0" smtClean="0"/>
          </a:p>
          <a:p>
            <a:r>
              <a:rPr lang="en-US" dirty="0" smtClean="0"/>
              <a:t>-David made request of God via</a:t>
            </a:r>
            <a:r>
              <a:rPr lang="en-US" baseline="0" dirty="0" smtClean="0"/>
              <a:t> the ephod via </a:t>
            </a:r>
            <a:r>
              <a:rPr lang="en-US" baseline="0" dirty="0" err="1" smtClean="0"/>
              <a:t>Abiathar</a:t>
            </a:r>
            <a:r>
              <a:rPr lang="en-US" baseline="0" dirty="0" smtClean="0"/>
              <a:t>, the priest, who had joined his band</a:t>
            </a:r>
          </a:p>
          <a:p>
            <a:r>
              <a:rPr lang="en-US" baseline="0" dirty="0" smtClean="0"/>
              <a:t>-David’s men are afraid, they have left homes and family but have nothing yet to show for it!</a:t>
            </a:r>
          </a:p>
          <a:p>
            <a:r>
              <a:rPr lang="en-US" baseline="0" dirty="0" smtClean="0"/>
              <a:t>-They cannot hide in caves forever, it is literally do or die.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00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-Show from Adullam to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Keilah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-David can monitor Philistine troop movements in the valley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Elah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his vantage point at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Adullam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71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-David was very successful in defeating the Philistines</a:t>
            </a:r>
            <a:endParaRPr lang="en-US" baseline="0" dirty="0" smtClean="0"/>
          </a:p>
          <a:p>
            <a:r>
              <a:rPr lang="en-US" baseline="0" dirty="0" smtClean="0"/>
              <a:t>-The people were glad, but soon willing to trade David to Saul for continued peace</a:t>
            </a:r>
          </a:p>
          <a:p>
            <a:r>
              <a:rPr lang="en-US" baseline="0" dirty="0" smtClean="0"/>
              <a:t>-Davids escapes to empty wilderness, anticlimactic results, disheartening</a:t>
            </a:r>
          </a:p>
          <a:p>
            <a:r>
              <a:rPr lang="en-US" baseline="0" dirty="0" smtClean="0"/>
              <a:t>-Adds ~200 men!  A bright ray of hope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Image – The barren land of Ziph</a:t>
            </a:r>
          </a:p>
          <a:p>
            <a:r>
              <a:rPr lang="en-US" baseline="0" dirty="0" smtClean="0"/>
              <a:t>http://bibleencyclopedia.com/places/Wilderness_of_Ziph.htm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9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-Time runs on, and David does not look to be winning hearts too quickly</a:t>
            </a:r>
          </a:p>
          <a:p>
            <a:r>
              <a:rPr lang="en-US" dirty="0" smtClean="0"/>
              <a:t>-Running aroun</a:t>
            </a:r>
            <a:r>
              <a:rPr lang="en-US" baseline="0" dirty="0" smtClean="0"/>
              <a:t>d dodging Saul (literally round and round) isn’t working</a:t>
            </a:r>
            <a:endParaRPr lang="en-US" dirty="0" smtClean="0"/>
          </a:p>
          <a:p>
            <a:r>
              <a:rPr lang="en-US" dirty="0" smtClean="0"/>
              <a:t>-His</a:t>
            </a:r>
            <a:r>
              <a:rPr lang="en-US" baseline="0" dirty="0" smtClean="0"/>
              <a:t> men encourage him to kill Saul (I Sam 24:4; 26:8) but David resists</a:t>
            </a:r>
            <a:endParaRPr lang="en-US" dirty="0" smtClean="0"/>
          </a:p>
          <a:p>
            <a:r>
              <a:rPr lang="en-US" baseline="0" dirty="0" smtClean="0"/>
              <a:t>-Despair, leaves Judah for Gath (the same where he once faked insanity)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10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passage, may or may not be Ziklag precisely,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still and equivalent representation;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was not a Philistine city, but a vassal city, donated by Achish to David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Tell es-Seba‘, long identified as Biblical Beer-Sheva, lies 4 miles east of the modern city of Beer-Sheva, …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Archaeologist Volkmar Fritz disagrees that the tell is ancient Beer-Sheva. ….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misidentified Tell es-Seba‘, he asserts, is Ziklag, the town given to David by Achish…..</a:t>
            </a:r>
          </a:p>
          <a:p>
            <a:r>
              <a:rPr lang="en-US" baseline="0" dirty="0" smtClean="0"/>
              <a:t>http://members.bib-arch.org/publication.asp?PubID=BSBA&amp;Volume=19&amp;Issue=3&amp;ArticleID=8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09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-Show possible site of Ziklag? Or Beer-Sheba?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-In either case, David is “out of the way”…he is farther from his true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home,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securely out of reach of Saul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16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Poll the audience</a:t>
            </a:r>
          </a:p>
          <a:p>
            <a:r>
              <a:rPr lang="en-US" dirty="0" smtClean="0"/>
              <a:t>-Yes he lied</a:t>
            </a:r>
          </a:p>
          <a:p>
            <a:r>
              <a:rPr lang="en-US" baseline="0" dirty="0" smtClean="0"/>
              <a:t>-Out of fear, lack of faith..?</a:t>
            </a:r>
          </a:p>
          <a:p>
            <a:r>
              <a:rPr lang="en-US" baseline="0" dirty="0" smtClean="0"/>
              <a:t>-David is unclear at this stage of his life, think back he cut off Saul’s robe, then regrets</a:t>
            </a:r>
          </a:p>
          <a:p>
            <a:r>
              <a:rPr lang="en-US" baseline="0" dirty="0" smtClean="0"/>
              <a:t>-The text does not say he was instructed by God to lie OR initiate those particular raids</a:t>
            </a:r>
          </a:p>
          <a:p>
            <a:r>
              <a:rPr lang="en-US" baseline="0" dirty="0" smtClean="0"/>
              <a:t>-Bad example to the mighty men who trusted David with their lives!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45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-As we enter the story in progress, David</a:t>
            </a:r>
            <a:r>
              <a:rPr lang="en-US" baseline="0" dirty="0" smtClean="0"/>
              <a:t> is on the run for his life</a:t>
            </a:r>
          </a:p>
          <a:p>
            <a:r>
              <a:rPr lang="en-US" baseline="0" dirty="0" smtClean="0"/>
              <a:t>-But first he is a local celebrity; young and famous </a:t>
            </a:r>
          </a:p>
          <a:p>
            <a:r>
              <a:rPr lang="en-US" dirty="0" smtClean="0"/>
              <a:t>-Background information; we must review</a:t>
            </a:r>
            <a:r>
              <a:rPr lang="en-US" baseline="0" dirty="0" smtClean="0"/>
              <a:t> a lot of storyline in short time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-age 20’s or very early 30’s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77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-David’s victories</a:t>
            </a:r>
            <a:r>
              <a:rPr lang="en-US" baseline="0" dirty="0" smtClean="0"/>
              <a:t> while living at Ziklag increased the size of his army greatly</a:t>
            </a:r>
          </a:p>
          <a:p>
            <a:r>
              <a:rPr lang="en-US" baseline="0" dirty="0" smtClean="0"/>
              <a:t>-Pivotal point in rise to power</a:t>
            </a:r>
          </a:p>
          <a:p>
            <a:r>
              <a:rPr lang="en-US" baseline="0" dirty="0" smtClean="0"/>
              <a:t>-But David is winning popularity here, some who love the things of God (II Sam 15:18-23)</a:t>
            </a:r>
          </a:p>
          <a:p>
            <a:r>
              <a:rPr lang="en-US" baseline="0" dirty="0" smtClean="0"/>
              <a:t>along with others who don’t really care</a:t>
            </a:r>
          </a:p>
          <a:p>
            <a:r>
              <a:rPr lang="en-US" baseline="0" dirty="0" smtClean="0"/>
              <a:t>“everyone loves a winner”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39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-David suffers a consequence of his rash actions against the Amalekites</a:t>
            </a:r>
          </a:p>
          <a:p>
            <a:r>
              <a:rPr lang="en-US" dirty="0" smtClean="0"/>
              <a:t>-A similar phrase is repeated here from 22:2, showing that these mighty men</a:t>
            </a:r>
          </a:p>
          <a:p>
            <a:r>
              <a:rPr lang="en-US" baseline="0" dirty="0" smtClean="0"/>
              <a:t>-are prone to anger, bitterness; just as quick to turn away from David as they </a:t>
            </a:r>
          </a:p>
          <a:p>
            <a:r>
              <a:rPr lang="en-US" baseline="0" dirty="0" smtClean="0"/>
              <a:t>were to turn to him</a:t>
            </a:r>
          </a:p>
          <a:p>
            <a:r>
              <a:rPr lang="en-US" baseline="0" dirty="0" smtClean="0"/>
              <a:t>-</a:t>
            </a:r>
            <a:r>
              <a:rPr lang="en-US" b="1" baseline="0" dirty="0" smtClean="0"/>
              <a:t>This could have been the end of David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99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-David may have written a Psalm at this time, to encourage his faith</a:t>
            </a:r>
          </a:p>
          <a:p>
            <a:r>
              <a:rPr lang="en-US" dirty="0" smtClean="0"/>
              <a:t>-He led by example, asking God for guidance; admitting by inference his previous failure to do so</a:t>
            </a:r>
          </a:p>
          <a:p>
            <a:r>
              <a:rPr lang="en-US" baseline="0" dirty="0" smtClean="0"/>
              <a:t>-The men do not question the Divine response, as they did back at Keilah</a:t>
            </a:r>
            <a:endParaRPr lang="en-US" b="1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39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-Our goal with these classes</a:t>
            </a:r>
            <a:r>
              <a:rPr lang="en-US" baseline="0" dirty="0" smtClean="0"/>
              <a:t> is to learn what makes </a:t>
            </a:r>
            <a:r>
              <a:rPr lang="en-US" baseline="0" smtClean="0"/>
              <a:t>a mighty </a:t>
            </a:r>
            <a:r>
              <a:rPr lang="en-US" baseline="0" dirty="0" smtClean="0"/>
              <a:t>man “or woman” in Gods eyes</a:t>
            </a:r>
          </a:p>
          <a:p>
            <a:endParaRPr lang="en-US" baseline="0" dirty="0" smtClean="0"/>
          </a:p>
          <a:p>
            <a:r>
              <a:rPr lang="en-US" dirty="0" smtClean="0"/>
              <a:t>With</a:t>
            </a:r>
            <a:r>
              <a:rPr lang="en-US" baseline="0" dirty="0" smtClean="0"/>
              <a:t> God’s help David makes the best of a terrible situation</a:t>
            </a:r>
          </a:p>
          <a:p>
            <a:r>
              <a:rPr lang="en-US" baseline="0" dirty="0" smtClean="0"/>
              <a:t>-”wicked and worthless fellows” (v.22) are put under authority</a:t>
            </a:r>
          </a:p>
          <a:p>
            <a:r>
              <a:rPr lang="en-US" baseline="0" dirty="0" smtClean="0"/>
              <a:t>-fair distribution of spoils, even to those who could not fight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David and his men learn together, David does not “know all”</a:t>
            </a:r>
          </a:p>
          <a:p>
            <a:r>
              <a:rPr lang="en-US" baseline="0" dirty="0" smtClean="0"/>
              <a:t>He is human, admits mistakes, and loves God, an example</a:t>
            </a:r>
          </a:p>
          <a:p>
            <a:r>
              <a:rPr lang="en-US" baseline="0" dirty="0" smtClean="0"/>
              <a:t>for relationships in the world and the ecclesia</a:t>
            </a:r>
          </a:p>
          <a:p>
            <a:r>
              <a:rPr lang="en-US" baseline="0" dirty="0" smtClean="0"/>
              <a:t>– Respect others and learn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53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-Is this perception true?  Yes and no, especially for ancient culture (harder to conceive)</a:t>
            </a:r>
          </a:p>
          <a:p>
            <a:r>
              <a:rPr lang="en-US" baseline="0" dirty="0" smtClean="0"/>
              <a:t>-Leaders are, in fact, often built upon perception; A “kill or be killed” environment</a:t>
            </a:r>
          </a:p>
          <a:p>
            <a:r>
              <a:rPr lang="en-US" baseline="0" dirty="0" smtClean="0"/>
              <a:t>-What does make a good leader?  David’s other qualities?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2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-recall</a:t>
            </a:r>
            <a:r>
              <a:rPr lang="en-US" baseline="0" dirty="0" smtClean="0"/>
              <a:t> that l</a:t>
            </a:r>
            <a:r>
              <a:rPr lang="en-US" dirty="0" smtClean="0"/>
              <a:t>ack</a:t>
            </a:r>
            <a:r>
              <a:rPr lang="en-US" baseline="0" dirty="0" smtClean="0"/>
              <a:t> of military strength was a feature of the Judges period</a:t>
            </a:r>
          </a:p>
          <a:p>
            <a:r>
              <a:rPr lang="en-US" baseline="0" dirty="0" smtClean="0"/>
              <a:t>-Israel did not want this condition to persist, and a king was viewed to be the solution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40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-As a result of Saul’s disobedience,</a:t>
            </a:r>
            <a:r>
              <a:rPr lang="en-US" baseline="0" dirty="0" smtClean="0"/>
              <a:t> </a:t>
            </a:r>
            <a:r>
              <a:rPr lang="en-US" dirty="0" smtClean="0"/>
              <a:t>David has already been anointed king by Samuel</a:t>
            </a:r>
            <a:r>
              <a:rPr lang="en-US" baseline="0" dirty="0" smtClean="0"/>
              <a:t> (I Sam 16:1-13)</a:t>
            </a:r>
          </a:p>
          <a:p>
            <a:r>
              <a:rPr lang="en-US" baseline="0" dirty="0" smtClean="0"/>
              <a:t>-But his life looks to be going the wrong way</a:t>
            </a:r>
          </a:p>
          <a:p>
            <a:r>
              <a:rPr lang="en-US" baseline="0" dirty="0" smtClean="0"/>
              <a:t>-escaped by night with the help of his wife Michal</a:t>
            </a:r>
          </a:p>
          <a:p>
            <a:r>
              <a:rPr lang="en-US" baseline="0" dirty="0" smtClean="0"/>
              <a:t>-no food, weapons (lied to Abimelech @ Nob), took Goliath’s sword (weapon of the flesh, he had left it until now)</a:t>
            </a:r>
          </a:p>
          <a:p>
            <a:r>
              <a:rPr lang="en-US" baseline="0" dirty="0" smtClean="0"/>
              <a:t>-faked insanity (@ Gath)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9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 of the Philistines Areas of Expansion in Ancient Israel</a:t>
            </a:r>
          </a:p>
          <a:p>
            <a:r>
              <a:rPr lang="en-US" dirty="0" smtClean="0"/>
              <a:t>http://www.bible-history.com/geography/maps/map_philistine_cities_expansion.html</a:t>
            </a:r>
          </a:p>
          <a:p>
            <a:r>
              <a:rPr lang="en-US" dirty="0" smtClean="0"/>
              <a:t>-Review</a:t>
            </a:r>
            <a:r>
              <a:rPr lang="en-US" baseline="0" dirty="0" smtClean="0"/>
              <a:t> the area, particularly Gath, Adullam, Valley of </a:t>
            </a:r>
            <a:r>
              <a:rPr lang="en-US" baseline="0" dirty="0" err="1" smtClean="0"/>
              <a:t>Elah</a:t>
            </a:r>
            <a:r>
              <a:rPr lang="en-US" baseline="0" dirty="0" smtClean="0"/>
              <a:t> between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-Critical to understand how weak, unorganized, and outmanned the Jewish nation was at this time</a:t>
            </a:r>
          </a:p>
          <a:p>
            <a:r>
              <a:rPr lang="en-US" baseline="0" dirty="0" smtClean="0"/>
              <a:t>-Their territory was very small, and they were in no way autonomous, they were subjects to any who would conquer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5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-Ironic twist of fate as David flees from Gath through the valley to hide in Adullam</a:t>
            </a:r>
          </a:p>
          <a:p>
            <a:r>
              <a:rPr lang="en-US" baseline="0" dirty="0" smtClean="0"/>
              <a:t>In the place where he defeated Goliath years prior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-Geography is key; high hills are strategic as you can see</a:t>
            </a:r>
          </a:p>
          <a:p>
            <a:endParaRPr lang="en-US" dirty="0" smtClean="0"/>
          </a:p>
          <a:p>
            <a:r>
              <a:rPr lang="en-US" dirty="0" smtClean="0"/>
              <a:t>-Main image</a:t>
            </a:r>
            <a:r>
              <a:rPr lang="en-US" baseline="0" dirty="0" smtClean="0"/>
              <a:t> – Valley a</a:t>
            </a:r>
            <a:r>
              <a:rPr lang="en-US" dirty="0" smtClean="0"/>
              <a:t>s</a:t>
            </a:r>
            <a:r>
              <a:rPr lang="en-US" baseline="0" dirty="0" smtClean="0"/>
              <a:t> seen from Tel Azekah (X) looking west; </a:t>
            </a:r>
          </a:p>
          <a:p>
            <a:r>
              <a:rPr lang="en-US" baseline="0" dirty="0" smtClean="0"/>
              <a:t>https://en.wikipedia.org/wiki/Valley_of_Elah</a:t>
            </a:r>
          </a:p>
          <a:p>
            <a:r>
              <a:rPr lang="en-US" baseline="0" dirty="0" smtClean="0"/>
              <a:t>-Inset Left - Satellite view of Valley</a:t>
            </a:r>
          </a:p>
          <a:p>
            <a:r>
              <a:rPr lang="en-US" baseline="0" dirty="0" smtClean="0"/>
              <a:t>http://www.biblewalks.com/sites/Sochoh.html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60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-very many caves in this area, rough</a:t>
            </a:r>
            <a:r>
              <a:rPr lang="en-US" baseline="0" dirty="0" smtClean="0"/>
              <a:t> terrain</a:t>
            </a:r>
          </a:p>
          <a:p>
            <a:r>
              <a:rPr lang="en-US" baseline="0" dirty="0" smtClean="0"/>
              <a:t>-easy to hide, close to the Philistine border makes Saul’s search attempts more dangerous</a:t>
            </a:r>
          </a:p>
          <a:p>
            <a:r>
              <a:rPr lang="en-US" baseline="0" dirty="0" smtClean="0"/>
              <a:t>-David’s men first meet him at Adullam</a:t>
            </a:r>
          </a:p>
          <a:p>
            <a:endParaRPr lang="en-US" baseline="0" dirty="0" smtClean="0"/>
          </a:p>
          <a:p>
            <a:r>
              <a:rPr lang="en-US" dirty="0" smtClean="0"/>
              <a:t>-As seen from atop the ruins of Adullam, looking east down to the valley</a:t>
            </a:r>
          </a:p>
          <a:p>
            <a:r>
              <a:rPr lang="en-US" dirty="0" smtClean="0"/>
              <a:t>https://en.wikipedia.org/wiki/Adullam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70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-David’s men first</a:t>
            </a:r>
            <a:r>
              <a:rPr lang="en-US" baseline="0" dirty="0" smtClean="0"/>
              <a:t> meet him at Adullam</a:t>
            </a:r>
            <a:endParaRPr lang="en-US" dirty="0" smtClean="0"/>
          </a:p>
          <a:p>
            <a:r>
              <a:rPr lang="en-US" dirty="0" smtClean="0"/>
              <a:t>-but </a:t>
            </a:r>
            <a:r>
              <a:rPr lang="en-US" baseline="0" dirty="0" smtClean="0"/>
              <a:t>w</a:t>
            </a:r>
            <a:r>
              <a:rPr lang="en-US" dirty="0" smtClean="0"/>
              <a:t>hat</a:t>
            </a:r>
            <a:r>
              <a:rPr lang="en-US" baseline="0" dirty="0" smtClean="0"/>
              <a:t> did David have to offer?  Not money or influence, but strategic protection (ex-military commander).</a:t>
            </a:r>
          </a:p>
          <a:p>
            <a:r>
              <a:rPr lang="en-US" baseline="0" dirty="0" smtClean="0"/>
              <a:t>-This was seen by these outcasts of society to be most important.</a:t>
            </a:r>
          </a:p>
          <a:p>
            <a:r>
              <a:rPr lang="en-US" baseline="0" dirty="0" smtClean="0"/>
              <a:t>-These harbored anger, anxiety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55B2-8DA9-4E4E-A2D4-BFF97679C6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0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FFF6-CFAB-4C60-A806-94A7C19D3E7D}" type="datetimeFigureOut">
              <a:rPr lang="en-US" smtClean="0"/>
              <a:pPr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2F50-52BC-46BF-927D-7B4F9B60A6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FFF6-CFAB-4C60-A806-94A7C19D3E7D}" type="datetimeFigureOut">
              <a:rPr lang="en-US" smtClean="0"/>
              <a:pPr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2F50-52BC-46BF-927D-7B4F9B60A6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FFF6-CFAB-4C60-A806-94A7C19D3E7D}" type="datetimeFigureOut">
              <a:rPr lang="en-US" smtClean="0"/>
              <a:pPr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2F50-52BC-46BF-927D-7B4F9B60A6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FFF6-CFAB-4C60-A806-94A7C19D3E7D}" type="datetimeFigureOut">
              <a:rPr lang="en-US" smtClean="0"/>
              <a:pPr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2F50-52BC-46BF-927D-7B4F9B60A6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FFF6-CFAB-4C60-A806-94A7C19D3E7D}" type="datetimeFigureOut">
              <a:rPr lang="en-US" smtClean="0"/>
              <a:pPr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2F50-52BC-46BF-927D-7B4F9B60A6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FFF6-CFAB-4C60-A806-94A7C19D3E7D}" type="datetimeFigureOut">
              <a:rPr lang="en-US" smtClean="0"/>
              <a:pPr/>
              <a:t>7/25/2015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2F50-52BC-46BF-927D-7B4F9B60A6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FFF6-CFAB-4C60-A806-94A7C19D3E7D}" type="datetimeFigureOut">
              <a:rPr lang="en-US" smtClean="0"/>
              <a:pPr/>
              <a:t>7/25/2015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2F50-52BC-46BF-927D-7B4F9B60A6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FFF6-CFAB-4C60-A806-94A7C19D3E7D}" type="datetimeFigureOut">
              <a:rPr lang="en-US" smtClean="0"/>
              <a:pPr/>
              <a:t>7/25/2015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2F50-52BC-46BF-927D-7B4F9B60A6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FFF6-CFAB-4C60-A806-94A7C19D3E7D}" type="datetimeFigureOut">
              <a:rPr lang="en-US" smtClean="0"/>
              <a:pPr/>
              <a:t>7/25/2015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2F50-52BC-46BF-927D-7B4F9B60A6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FFF6-CFAB-4C60-A806-94A7C19D3E7D}" type="datetimeFigureOut">
              <a:rPr lang="en-US" smtClean="0"/>
              <a:pPr/>
              <a:t>7/25/2015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2F50-52BC-46BF-927D-7B4F9B60A6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FFF6-CFAB-4C60-A806-94A7C19D3E7D}" type="datetimeFigureOut">
              <a:rPr lang="en-US" smtClean="0"/>
              <a:pPr/>
              <a:t>7/25/2015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2F50-52BC-46BF-927D-7B4F9B60A6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4FFF6-CFAB-4C60-A806-94A7C19D3E7D}" type="datetimeFigureOut">
              <a:rPr lang="en-US" smtClean="0"/>
              <a:pPr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2F50-52BC-46BF-927D-7B4F9B60A6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oll ppt 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05800" cy="24384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latin typeface="Baskerville Old Face" pitchFamily="18" charset="0"/>
              </a:rPr>
              <a:t>Joab – The Lord Will Repay</a:t>
            </a:r>
            <a:endParaRPr lang="en-US" sz="4200" b="1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14600"/>
            <a:ext cx="81534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Class 1 : David’s Mighty Men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Baskerville Old Face" pitchFamily="18" charset="0"/>
              </a:rPr>
              <a:t>I Samuel 21:10 – 22:5</a:t>
            </a:r>
            <a:endParaRPr lang="en-US" sz="2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pic>
        <p:nvPicPr>
          <p:cNvPr id="5" name="Picture 4" descr="holy-land-spearhe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962400"/>
            <a:ext cx="4940300" cy="142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Life On The Run: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2438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he-IL" sz="4000" dirty="0" smtClean="0">
                <a:latin typeface="Times New Roman" pitchFamily="18" charset="0"/>
                <a:cs typeface="Times New Roman" pitchFamily="18" charset="0"/>
              </a:rPr>
              <a:t>מָצוּד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(matsuwd); </a:t>
            </a:r>
            <a:r>
              <a:rPr lang="he-IL" sz="4000" dirty="0" smtClean="0">
                <a:latin typeface="Times New Roman" pitchFamily="18" charset="0"/>
                <a:cs typeface="Times New Roman" pitchFamily="18" charset="0"/>
              </a:rPr>
              <a:t>מְצָד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(metsad)</a:t>
            </a:r>
            <a:endParaRPr lang="he-IL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3276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‘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fortress, hold, stronghold(s)</a:t>
            </a:r>
            <a:r>
              <a:rPr lang="en-US" sz="3200" dirty="0" smtClean="0">
                <a:cs typeface="Times New Roman" pitchFamily="18" charset="0"/>
              </a:rPr>
              <a:t>’</a:t>
            </a:r>
            <a:endParaRPr lang="en-US" sz="3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4038600"/>
            <a:ext cx="6096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Used several times in reference to</a:t>
            </a:r>
          </a:p>
          <a:p>
            <a:r>
              <a:rPr lang="en-US" sz="3000" dirty="0" smtClean="0"/>
              <a:t>the hiding places of safety for David, e.g. caves, deserts, and walled cities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Who Were These Outcasts?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4343400"/>
            <a:ext cx="6172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David’s Extended Family 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Brothers, and His Father’s House (I Sam 22:1)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2667000"/>
            <a:ext cx="6096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Skilled Warriors </a:t>
            </a:r>
            <a:r>
              <a:rPr lang="en-US" sz="2000" dirty="0" smtClean="0"/>
              <a:t>(I Chron 11:10-47)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400" dirty="0" smtClean="0"/>
              <a:t>Physical</a:t>
            </a:r>
            <a:r>
              <a:rPr lang="en-US" sz="2000" dirty="0" smtClean="0"/>
              <a:t> </a:t>
            </a:r>
            <a:r>
              <a:rPr lang="en-US" sz="2400" dirty="0" smtClean="0"/>
              <a:t>Strength </a:t>
            </a:r>
            <a:r>
              <a:rPr lang="en-US" sz="2000" dirty="0" smtClean="0"/>
              <a:t>(v. 22-25)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400" dirty="0" smtClean="0"/>
              <a:t>Courage</a:t>
            </a:r>
            <a:r>
              <a:rPr lang="en-US" sz="2000" dirty="0" smtClean="0"/>
              <a:t> (v. 15-19)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400" dirty="0" smtClean="0"/>
              <a:t>Hundreds of kills </a:t>
            </a:r>
            <a:r>
              <a:rPr lang="en-US" sz="2000" dirty="0" smtClean="0"/>
              <a:t>(v. 11, 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The Sons of Zeruiah: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2438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Zeruiah, David’s Sister </a:t>
            </a:r>
            <a:r>
              <a:rPr lang="en-US" sz="2000" dirty="0" smtClean="0"/>
              <a:t>(I Chron 2:16)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3048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400" dirty="0" smtClean="0"/>
              <a:t>Abishai, Asahel, Joab</a:t>
            </a:r>
          </a:p>
        </p:txBody>
      </p:sp>
      <p:pic>
        <p:nvPicPr>
          <p:cNvPr id="2050" name="Picture 2" descr="http://upload.wikimedia.org/wikipedia/en/a/ae/Healthywealth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581400"/>
            <a:ext cx="3657600" cy="2631965"/>
          </a:xfrm>
          <a:prstGeom prst="rect">
            <a:avLst/>
          </a:prstGeom>
          <a:noFill/>
        </p:spPr>
      </p:pic>
      <p:sp>
        <p:nvSpPr>
          <p:cNvPr id="13" name="Multiply 12"/>
          <p:cNvSpPr/>
          <p:nvPr/>
        </p:nvSpPr>
        <p:spPr>
          <a:xfrm>
            <a:off x="3276600" y="3810000"/>
            <a:ext cx="3124200" cy="2133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The City of Keilah: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2743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David’s first offensive </a:t>
            </a:r>
            <a:r>
              <a:rPr lang="en-US" sz="2000" dirty="0" smtClean="0"/>
              <a:t>(I Sam 23:1-14)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3352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“Shall I go and attack?” </a:t>
            </a:r>
            <a:r>
              <a:rPr lang="en-US" sz="2000" dirty="0" smtClean="0"/>
              <a:t>(v. 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3886200"/>
            <a:ext cx="4695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“Behold, we are afraid” </a:t>
            </a:r>
            <a:r>
              <a:rPr lang="en-US" sz="2000" dirty="0" smtClean="0"/>
              <a:t>(v. 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4419600"/>
            <a:ext cx="620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No turning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Map of Philistine Cities and Conques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0"/>
            <a:ext cx="5276850" cy="6772276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648200" y="228600"/>
            <a:ext cx="2209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Baskerville Old Face" pitchFamily="18" charset="0"/>
                <a:cs typeface="Times New Roman" pitchFamily="18" charset="0"/>
              </a:rPr>
              <a:t>	Philistine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Conquests c. 1000BC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 descr="http://bibleencyclopedia.com/placesjpeg/Wilderness_of_Ziph,_tb_n021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85800"/>
            <a:ext cx="7086600" cy="531495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Success?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1447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David saved Keilah </a:t>
            </a:r>
            <a:r>
              <a:rPr lang="en-US" sz="2000" dirty="0" smtClean="0"/>
              <a:t>(I Sam 23:5)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19812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No gratitude, betrayal </a:t>
            </a:r>
            <a:r>
              <a:rPr lang="en-US" sz="2000" dirty="0" smtClean="0"/>
              <a:t>(v. 7-12)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2590800"/>
            <a:ext cx="649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David escapes to the wilderness </a:t>
            </a:r>
            <a:r>
              <a:rPr lang="en-US" sz="2000" dirty="0" smtClean="0"/>
              <a:t>(v. 13-14)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0200" y="4953000"/>
            <a:ext cx="5562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~200 men follow David   </a:t>
            </a:r>
            <a:r>
              <a:rPr lang="en-US" sz="2000" dirty="0" smtClean="0"/>
              <a:t>(v. 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The Wandering: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2514600"/>
            <a:ext cx="6477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David betrayed twice more by Ziphites </a:t>
            </a:r>
            <a:r>
              <a:rPr lang="en-US" sz="2000" dirty="0" smtClean="0"/>
              <a:t>(I Sam 23:19, 26:1)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4724400"/>
            <a:ext cx="6705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Returns to Gath in despair, embarrassment to serve Achish </a:t>
            </a:r>
            <a:r>
              <a:rPr lang="en-US" sz="2000" dirty="0" smtClean="0"/>
              <a:t>(I Sam 27:1)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1" y="3657600"/>
            <a:ext cx="5791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‘Missed’ Opportunities to kill Saul </a:t>
            </a:r>
            <a:r>
              <a:rPr lang="en-US" sz="2000" dirty="0" smtClean="0"/>
              <a:t>(I Sam 24, 26)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7506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57200"/>
            <a:ext cx="4648200" cy="6858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The Stronghold of Ziklag: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05000" y="5791200"/>
            <a:ext cx="54864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A New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 Home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: I Sam 27:3-12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Map of Philistine Cities and Conques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0"/>
            <a:ext cx="5276850" cy="6772276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648200" y="228600"/>
            <a:ext cx="2209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Baskerville Old Face" pitchFamily="18" charset="0"/>
                <a:cs typeface="Times New Roman" pitchFamily="18" charset="0"/>
              </a:rPr>
              <a:t>	Philistine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Conquests c. 1000BC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181600"/>
            <a:ext cx="17748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Did David Lie to Achish?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3048000"/>
            <a:ext cx="8153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Why?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3400" y="4114800"/>
            <a:ext cx="8153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Was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 This Justified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David’s Rise to Fame: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2590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Defeated Goliath </a:t>
            </a:r>
            <a:r>
              <a:rPr lang="en-US" sz="2000" dirty="0" smtClean="0"/>
              <a:t>(I Sam 17)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3200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Member of King’s Court </a:t>
            </a:r>
            <a:r>
              <a:rPr lang="en-US" sz="2000" dirty="0" smtClean="0"/>
              <a:t>(I Sam 18:1-4)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3733800"/>
            <a:ext cx="4658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Local Popularity </a:t>
            </a:r>
            <a:r>
              <a:rPr lang="en-US" sz="2000" dirty="0" smtClean="0"/>
              <a:t>(I Sam 18:6-8)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4267200"/>
            <a:ext cx="620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Commander of 1000 men </a:t>
            </a:r>
            <a:r>
              <a:rPr lang="en-US" sz="2000" dirty="0" smtClean="0"/>
              <a:t>(I Sam 18:13)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2600" y="4876800"/>
            <a:ext cx="5481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National Popularity </a:t>
            </a:r>
            <a:r>
              <a:rPr lang="en-US" sz="2000" dirty="0" smtClean="0"/>
              <a:t>(I Sam 18:14-16)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More Mighty Men – A Great Army: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2743200"/>
            <a:ext cx="6172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Widespread Influence 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400" dirty="0" smtClean="0"/>
              <a:t>Tribe of Benjamin, Saul’s family (v. 2)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Tribe of Gad (v.8)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Men of Judah (v.16)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Tribe of Manessah (v.19)</a:t>
            </a:r>
          </a:p>
          <a:p>
            <a:pPr lvl="1">
              <a:buFont typeface="Wingdings" pitchFamily="2" charset="2"/>
              <a:buChar char="q"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0" y="2743200"/>
            <a:ext cx="6096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Skilled Warriors </a:t>
            </a:r>
            <a:r>
              <a:rPr lang="en-US" sz="2000" dirty="0" smtClean="0"/>
              <a:t>(I Chron 12:1-22)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400" dirty="0" smtClean="0"/>
              <a:t>Bowmen </a:t>
            </a:r>
            <a:r>
              <a:rPr lang="en-US" sz="2000" dirty="0" smtClean="0"/>
              <a:t>(v. 2)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400" dirty="0" smtClean="0"/>
              <a:t>Slingers of Stones</a:t>
            </a:r>
            <a:r>
              <a:rPr lang="en-US" sz="2000" dirty="0" smtClean="0"/>
              <a:t> (v. 2)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400" dirty="0" smtClean="0"/>
              <a:t>Expert with Shield and Spear </a:t>
            </a:r>
            <a:r>
              <a:rPr lang="en-US" sz="2000" dirty="0" smtClean="0"/>
              <a:t>(v. 8)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Very brave, fast (v.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Payback: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2514600"/>
            <a:ext cx="533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Ziklag destroyed by Amalekites </a:t>
            </a:r>
            <a:r>
              <a:rPr lang="en-US" sz="2000" dirty="0" smtClean="0"/>
              <a:t>(I Sam 30:1)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44196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The men spoke of stoning David </a:t>
            </a:r>
            <a:r>
              <a:rPr lang="en-US" sz="2000" dirty="0" smtClean="0"/>
              <a:t>(I Sam 30:6)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“bitter in soul”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3505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Loved ones kidnapped </a:t>
            </a:r>
            <a:r>
              <a:rPr lang="en-US" sz="2000" dirty="0" smtClean="0"/>
              <a:t>(I Sam 30:2)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121729" y="5388351"/>
            <a:ext cx="3581400" cy="12924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II Sam </a:t>
            </a:r>
            <a:r>
              <a:rPr lang="en-US" sz="2500" dirty="0" smtClean="0">
                <a:latin typeface="Baskerville Old Face" pitchFamily="18" charset="0"/>
                <a:cs typeface="Times New Roman" pitchFamily="18" charset="0"/>
              </a:rPr>
              <a:t>22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:2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500" dirty="0" smtClean="0">
                <a:latin typeface="Baskerville Old Face" pitchFamily="18" charset="0"/>
                <a:cs typeface="Times New Roman" pitchFamily="18" charset="0"/>
              </a:rPr>
              <a:t>“…everyone who was </a:t>
            </a:r>
            <a:r>
              <a:rPr lang="en-US" sz="2500" b="1" u="sng" dirty="0" smtClean="0">
                <a:latin typeface="Baskerville Old Face" pitchFamily="18" charset="0"/>
                <a:cs typeface="Times New Roman" pitchFamily="18" charset="0"/>
              </a:rPr>
              <a:t>bitter in soul</a:t>
            </a:r>
            <a:r>
              <a:rPr lang="en-US" sz="2500" dirty="0" smtClean="0">
                <a:latin typeface="Baskerville Old Face" pitchFamily="18" charset="0"/>
                <a:cs typeface="Times New Roman" pitchFamily="18" charset="0"/>
              </a:rPr>
              <a:t> gathered to him...”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419600" y="5156775"/>
            <a:ext cx="1219200" cy="53880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Good Leadership By Example: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2343" y="3352800"/>
            <a:ext cx="533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David strengthened himself in the Lord </a:t>
            </a:r>
            <a:r>
              <a:rPr lang="en-US" sz="2000" dirty="0" smtClean="0"/>
              <a:t>(I Sam 30:6)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2343" y="2667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T</a:t>
            </a:r>
            <a:r>
              <a:rPr lang="en-US" sz="3000" dirty="0" smtClean="0"/>
              <a:t>ears until exhaustion </a:t>
            </a:r>
            <a:r>
              <a:rPr lang="en-US" sz="2000" dirty="0" smtClean="0"/>
              <a:t>(I Sam 30:4)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2344" y="4495800"/>
            <a:ext cx="46481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David inquired of the Lord </a:t>
            </a:r>
            <a:r>
              <a:rPr lang="en-US" sz="2000" dirty="0" smtClean="0"/>
              <a:t>(I Sam 30:7-8)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181600"/>
            <a:ext cx="17748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What Makes a Mighty Man?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34290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Fair treatment </a:t>
            </a:r>
            <a:r>
              <a:rPr lang="en-US" sz="2000" dirty="0" smtClean="0"/>
              <a:t>(I Sam 30:23-25)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743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Perseverance </a:t>
            </a:r>
            <a:r>
              <a:rPr lang="en-US" sz="2000" dirty="0" smtClean="0"/>
              <a:t>(I Sam 30:9-10)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438400" y="2286000"/>
            <a:ext cx="4267200" cy="1447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A New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 Rule In Israel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: I Sam </a:t>
            </a:r>
            <a:r>
              <a:rPr lang="en-US" sz="3600" dirty="0" smtClean="0">
                <a:latin typeface="Baskerville Old Face" pitchFamily="18" charset="0"/>
                <a:cs typeface="Times New Roman" pitchFamily="18" charset="0"/>
              </a:rPr>
              <a:t>30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:17-25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200" y="4419600"/>
            <a:ext cx="8153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- A Shared Experience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7" grpId="0" animBg="1"/>
      <p:bldP spid="7" grpId="1" animBg="1"/>
      <p:bldP spid="7" grpId="2" animBg="1"/>
      <p:bldP spid="8" grpId="0" build="p"/>
      <p:bldP spid="8" grpId="1" build="allAtOnce"/>
      <p:bldP spid="8" grpId="2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181600"/>
            <a:ext cx="17748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Military Success Is Key: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2514600"/>
            <a:ext cx="541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ancient culture, military success was by far the single, most important characteristic of a “good” leader.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4876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I Sam 8:20: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2819400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“…That we also may be like all the nations, and that our king may judge us and go out before us </a:t>
            </a:r>
            <a:r>
              <a:rPr lang="en-US" sz="3200" b="1" i="1" u="sng" dirty="0" smtClean="0"/>
              <a:t>and fight our battles</a:t>
            </a:r>
            <a:r>
              <a:rPr lang="en-US" sz="3200" dirty="0" smtClean="0"/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The King Without a Kingdom: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26670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Hated / Feared by Saul </a:t>
            </a:r>
            <a:r>
              <a:rPr lang="en-US" sz="2000" dirty="0" smtClean="0"/>
              <a:t>(I Sam 18:28-19:10)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3276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Lost Home / Family </a:t>
            </a:r>
            <a:r>
              <a:rPr lang="en-US" sz="2000" dirty="0" smtClean="0"/>
              <a:t>(I Sam 19:11-18)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3886200"/>
            <a:ext cx="5453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Lack of Food, Weapon </a:t>
            </a:r>
            <a:r>
              <a:rPr lang="en-US" sz="2000" dirty="0" smtClean="0"/>
              <a:t>(I Sam 21:1-9)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4495800"/>
            <a:ext cx="620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Insane, literally </a:t>
            </a:r>
            <a:r>
              <a:rPr lang="en-US" sz="2000" dirty="0" smtClean="0"/>
              <a:t>(I Sam 21:12-15)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105400"/>
            <a:ext cx="620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000" dirty="0" smtClean="0"/>
              <a:t>Escape to Adullam </a:t>
            </a:r>
            <a:r>
              <a:rPr lang="en-US" sz="2000" dirty="0" smtClean="0"/>
              <a:t>(I Sam 22:1-2)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Map of Philistine Cities and Conques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0"/>
            <a:ext cx="5276850" cy="6772276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648200" y="228600"/>
            <a:ext cx="2209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Baskerville Old Face" pitchFamily="18" charset="0"/>
                <a:cs typeface="Times New Roman" pitchFamily="18" charset="0"/>
              </a:rPr>
              <a:t>	Philistine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Conquests c. 1000BC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lley_of_Elah_from_Tel_Aze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2514600"/>
            <a:ext cx="3116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The Valley of Elah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6" name="Picture 5" descr="Elah_Valley_Satelli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3171825" cy="28194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33680" y="4878493"/>
            <a:ext cx="2160693" cy="1066800"/>
          </a:xfrm>
          <a:custGeom>
            <a:avLst/>
            <a:gdLst>
              <a:gd name="connsiteX0" fmla="*/ 731520 w 2160693"/>
              <a:gd name="connsiteY0" fmla="*/ 28787 h 1066800"/>
              <a:gd name="connsiteX1" fmla="*/ 314960 w 2160693"/>
              <a:gd name="connsiteY1" fmla="*/ 28787 h 1066800"/>
              <a:gd name="connsiteX2" fmla="*/ 91440 w 2160693"/>
              <a:gd name="connsiteY2" fmla="*/ 201507 h 1066800"/>
              <a:gd name="connsiteX3" fmla="*/ 10160 w 2160693"/>
              <a:gd name="connsiteY3" fmla="*/ 607907 h 1066800"/>
              <a:gd name="connsiteX4" fmla="*/ 152400 w 2160693"/>
              <a:gd name="connsiteY4" fmla="*/ 729827 h 1066800"/>
              <a:gd name="connsiteX5" fmla="*/ 518160 w 2160693"/>
              <a:gd name="connsiteY5" fmla="*/ 902547 h 1066800"/>
              <a:gd name="connsiteX6" fmla="*/ 975360 w 2160693"/>
              <a:gd name="connsiteY6" fmla="*/ 760307 h 1066800"/>
              <a:gd name="connsiteX7" fmla="*/ 1493520 w 2160693"/>
              <a:gd name="connsiteY7" fmla="*/ 882227 h 1066800"/>
              <a:gd name="connsiteX8" fmla="*/ 1899920 w 2160693"/>
              <a:gd name="connsiteY8" fmla="*/ 1044787 h 1066800"/>
              <a:gd name="connsiteX9" fmla="*/ 2133600 w 2160693"/>
              <a:gd name="connsiteY9" fmla="*/ 1014307 h 1066800"/>
              <a:gd name="connsiteX10" fmla="*/ 2062480 w 2160693"/>
              <a:gd name="connsiteY10" fmla="*/ 821267 h 1066800"/>
              <a:gd name="connsiteX11" fmla="*/ 1686560 w 2160693"/>
              <a:gd name="connsiteY11" fmla="*/ 597747 h 1066800"/>
              <a:gd name="connsiteX12" fmla="*/ 1127760 w 2160693"/>
              <a:gd name="connsiteY12" fmla="*/ 496147 h 1066800"/>
              <a:gd name="connsiteX13" fmla="*/ 873760 w 2160693"/>
              <a:gd name="connsiteY13" fmla="*/ 496147 h 1066800"/>
              <a:gd name="connsiteX14" fmla="*/ 447040 w 2160693"/>
              <a:gd name="connsiteY14" fmla="*/ 546947 h 1066800"/>
              <a:gd name="connsiteX15" fmla="*/ 243840 w 2160693"/>
              <a:gd name="connsiteY15" fmla="*/ 546947 h 1066800"/>
              <a:gd name="connsiteX16" fmla="*/ 233680 w 2160693"/>
              <a:gd name="connsiteY16" fmla="*/ 323427 h 1066800"/>
              <a:gd name="connsiteX17" fmla="*/ 274320 w 2160693"/>
              <a:gd name="connsiteY17" fmla="*/ 211667 h 1066800"/>
              <a:gd name="connsiteX18" fmla="*/ 416560 w 2160693"/>
              <a:gd name="connsiteY18" fmla="*/ 171027 h 1066800"/>
              <a:gd name="connsiteX19" fmla="*/ 599440 w 2160693"/>
              <a:gd name="connsiteY19" fmla="*/ 120227 h 1066800"/>
              <a:gd name="connsiteX20" fmla="*/ 690880 w 2160693"/>
              <a:gd name="connsiteY20" fmla="*/ 120227 h 1066800"/>
              <a:gd name="connsiteX21" fmla="*/ 731520 w 2160693"/>
              <a:gd name="connsiteY21" fmla="*/ 28787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60693" h="1066800">
                <a:moveTo>
                  <a:pt x="731520" y="28787"/>
                </a:moveTo>
                <a:cubicBezTo>
                  <a:pt x="668867" y="13547"/>
                  <a:pt x="421640" y="0"/>
                  <a:pt x="314960" y="28787"/>
                </a:cubicBezTo>
                <a:cubicBezTo>
                  <a:pt x="208280" y="57574"/>
                  <a:pt x="142240" y="104987"/>
                  <a:pt x="91440" y="201507"/>
                </a:cubicBezTo>
                <a:cubicBezTo>
                  <a:pt x="40640" y="298027"/>
                  <a:pt x="0" y="519854"/>
                  <a:pt x="10160" y="607907"/>
                </a:cubicBezTo>
                <a:cubicBezTo>
                  <a:pt x="20320" y="695960"/>
                  <a:pt x="67733" y="680720"/>
                  <a:pt x="152400" y="729827"/>
                </a:cubicBezTo>
                <a:cubicBezTo>
                  <a:pt x="237067" y="778934"/>
                  <a:pt x="381000" y="897467"/>
                  <a:pt x="518160" y="902547"/>
                </a:cubicBezTo>
                <a:cubicBezTo>
                  <a:pt x="655320" y="907627"/>
                  <a:pt x="812800" y="763694"/>
                  <a:pt x="975360" y="760307"/>
                </a:cubicBezTo>
                <a:cubicBezTo>
                  <a:pt x="1137920" y="756920"/>
                  <a:pt x="1339427" y="834814"/>
                  <a:pt x="1493520" y="882227"/>
                </a:cubicBezTo>
                <a:cubicBezTo>
                  <a:pt x="1647613" y="929640"/>
                  <a:pt x="1793240" y="1022774"/>
                  <a:pt x="1899920" y="1044787"/>
                </a:cubicBezTo>
                <a:cubicBezTo>
                  <a:pt x="2006600" y="1066800"/>
                  <a:pt x="2106507" y="1051560"/>
                  <a:pt x="2133600" y="1014307"/>
                </a:cubicBezTo>
                <a:cubicBezTo>
                  <a:pt x="2160693" y="977054"/>
                  <a:pt x="2136987" y="890694"/>
                  <a:pt x="2062480" y="821267"/>
                </a:cubicBezTo>
                <a:cubicBezTo>
                  <a:pt x="1987973" y="751840"/>
                  <a:pt x="1842347" y="651934"/>
                  <a:pt x="1686560" y="597747"/>
                </a:cubicBezTo>
                <a:cubicBezTo>
                  <a:pt x="1530773" y="543560"/>
                  <a:pt x="1263227" y="513080"/>
                  <a:pt x="1127760" y="496147"/>
                </a:cubicBezTo>
                <a:cubicBezTo>
                  <a:pt x="992293" y="479214"/>
                  <a:pt x="987213" y="487680"/>
                  <a:pt x="873760" y="496147"/>
                </a:cubicBezTo>
                <a:cubicBezTo>
                  <a:pt x="760307" y="504614"/>
                  <a:pt x="552027" y="538480"/>
                  <a:pt x="447040" y="546947"/>
                </a:cubicBezTo>
                <a:cubicBezTo>
                  <a:pt x="342053" y="555414"/>
                  <a:pt x="279400" y="584200"/>
                  <a:pt x="243840" y="546947"/>
                </a:cubicBezTo>
                <a:cubicBezTo>
                  <a:pt x="208280" y="509694"/>
                  <a:pt x="228600" y="379307"/>
                  <a:pt x="233680" y="323427"/>
                </a:cubicBezTo>
                <a:cubicBezTo>
                  <a:pt x="238760" y="267547"/>
                  <a:pt x="243840" y="237067"/>
                  <a:pt x="274320" y="211667"/>
                </a:cubicBezTo>
                <a:cubicBezTo>
                  <a:pt x="304800" y="186267"/>
                  <a:pt x="416560" y="171027"/>
                  <a:pt x="416560" y="171027"/>
                </a:cubicBezTo>
                <a:cubicBezTo>
                  <a:pt x="470747" y="155787"/>
                  <a:pt x="553720" y="128694"/>
                  <a:pt x="599440" y="120227"/>
                </a:cubicBezTo>
                <a:cubicBezTo>
                  <a:pt x="645160" y="111760"/>
                  <a:pt x="670560" y="133774"/>
                  <a:pt x="690880" y="120227"/>
                </a:cubicBezTo>
                <a:cubicBezTo>
                  <a:pt x="711200" y="106680"/>
                  <a:pt x="794173" y="44027"/>
                  <a:pt x="731520" y="287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ultiply 8"/>
          <p:cNvSpPr/>
          <p:nvPr/>
        </p:nvSpPr>
        <p:spPr>
          <a:xfrm>
            <a:off x="0" y="4648200"/>
            <a:ext cx="3048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381000"/>
            <a:ext cx="1569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Adullam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0px-Adullam,_the_hilltop_ru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362200"/>
            <a:ext cx="20170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The Valley of Elah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4800600"/>
            <a:ext cx="300755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Ruins of Adullam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rth-tones-antique-paper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I Sam 22:2: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2515106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“Everyone who was </a:t>
            </a:r>
            <a:r>
              <a:rPr lang="en-US" sz="3200" b="1" i="1" u="sng" dirty="0" smtClean="0"/>
              <a:t>in distress</a:t>
            </a:r>
            <a:r>
              <a:rPr lang="en-US" sz="3200" dirty="0" smtClean="0"/>
              <a:t>, and everyone who was </a:t>
            </a:r>
            <a:r>
              <a:rPr lang="en-US" sz="3200" b="1" i="1" u="sng" dirty="0" smtClean="0"/>
              <a:t>in debt</a:t>
            </a:r>
            <a:r>
              <a:rPr lang="en-US" sz="3200" dirty="0" smtClean="0"/>
              <a:t>, and everyone who was </a:t>
            </a:r>
            <a:r>
              <a:rPr lang="en-US" sz="3200" b="1" i="1" u="sng" dirty="0" smtClean="0"/>
              <a:t>bitter in soul</a:t>
            </a:r>
            <a:r>
              <a:rPr lang="en-US" sz="3200" dirty="0" smtClean="0"/>
              <a:t>, gathered to him.  And he became captain over them..about 400 men.”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2075</Words>
  <Application>Microsoft Office PowerPoint</Application>
  <PresentationFormat>On-screen Show (4:3)</PresentationFormat>
  <Paragraphs>228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Baskerville Old Face</vt:lpstr>
      <vt:lpstr>Calibri</vt:lpstr>
      <vt:lpstr>Times New Roman</vt:lpstr>
      <vt:lpstr>Wingdings</vt:lpstr>
      <vt:lpstr>Office Theme</vt:lpstr>
      <vt:lpstr>Joab – The Lord Will Repay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Brower</dc:creator>
  <cp:lastModifiedBy>Brower HPLaptop</cp:lastModifiedBy>
  <cp:revision>120</cp:revision>
  <dcterms:created xsi:type="dcterms:W3CDTF">2015-06-14T19:38:11Z</dcterms:created>
  <dcterms:modified xsi:type="dcterms:W3CDTF">2015-07-25T11:14:23Z</dcterms:modified>
</cp:coreProperties>
</file>